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733" r:id="rId2"/>
  </p:sldMasterIdLst>
  <p:notesMasterIdLst>
    <p:notesMasterId r:id="rId46"/>
  </p:notesMasterIdLst>
  <p:handoutMasterIdLst>
    <p:handoutMasterId r:id="rId47"/>
  </p:handoutMasterIdLst>
  <p:sldIdLst>
    <p:sldId id="2142534304" r:id="rId3"/>
    <p:sldId id="2142534305" r:id="rId4"/>
    <p:sldId id="2142534323" r:id="rId5"/>
    <p:sldId id="2142534354" r:id="rId6"/>
    <p:sldId id="2142534324" r:id="rId7"/>
    <p:sldId id="2142534356" r:id="rId8"/>
    <p:sldId id="2142534352" r:id="rId9"/>
    <p:sldId id="2142534353" r:id="rId10"/>
    <p:sldId id="2142534343" r:id="rId11"/>
    <p:sldId id="2142534358" r:id="rId12"/>
    <p:sldId id="2142534341" r:id="rId13"/>
    <p:sldId id="2142534345" r:id="rId14"/>
    <p:sldId id="2142534348" r:id="rId15"/>
    <p:sldId id="2142534361" r:id="rId16"/>
    <p:sldId id="2142534355" r:id="rId17"/>
    <p:sldId id="2142534349" r:id="rId18"/>
    <p:sldId id="2142534363" r:id="rId19"/>
    <p:sldId id="2142534364" r:id="rId20"/>
    <p:sldId id="2142534365" r:id="rId21"/>
    <p:sldId id="2142534366" r:id="rId22"/>
    <p:sldId id="2142534367" r:id="rId23"/>
    <p:sldId id="2142534369" r:id="rId24"/>
    <p:sldId id="2142534346" r:id="rId25"/>
    <p:sldId id="2142534303" r:id="rId26"/>
    <p:sldId id="2142534308" r:id="rId27"/>
    <p:sldId id="2142534333" r:id="rId28"/>
    <p:sldId id="2142534331" r:id="rId29"/>
    <p:sldId id="2142534350" r:id="rId30"/>
    <p:sldId id="2142534332" r:id="rId31"/>
    <p:sldId id="2142534313" r:id="rId32"/>
    <p:sldId id="2142534351" r:id="rId33"/>
    <p:sldId id="2142534314" r:id="rId34"/>
    <p:sldId id="2142534315" r:id="rId35"/>
    <p:sldId id="2142534316" r:id="rId36"/>
    <p:sldId id="2142534317" r:id="rId37"/>
    <p:sldId id="2142534318" r:id="rId38"/>
    <p:sldId id="2142534336" r:id="rId39"/>
    <p:sldId id="2142534319" r:id="rId40"/>
    <p:sldId id="2142534335" r:id="rId41"/>
    <p:sldId id="2142534334" r:id="rId42"/>
    <p:sldId id="2142534359" r:id="rId43"/>
    <p:sldId id="2142534340" r:id="rId44"/>
    <p:sldId id="2142534360" r:id="rId45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5A28"/>
    <a:srgbClr val="FFB600"/>
    <a:srgbClr val="1670FF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228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8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82C38-A525-18FA-A29D-1ED1156B9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74F861-D243-FB68-34F2-786E56BA5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5D3281-1C46-E951-0DBB-6E2E23B84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261F4-661B-FD14-A27E-086CB1B2B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2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16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43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23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9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92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7482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350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6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782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680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3028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75346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5211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70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01573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7629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11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81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91846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32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6355683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902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617787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3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4897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21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9355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501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0693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6308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514858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61147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3189356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798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832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02281789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716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958813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420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948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55662339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679949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14891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6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16457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2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11" Type="http://schemas.openxmlformats.org/officeDocument/2006/relationships/image" Target="../media/image40.svg"/><Relationship Id="rId5" Type="http://schemas.openxmlformats.org/officeDocument/2006/relationships/image" Target="../media/image20.svg"/><Relationship Id="rId10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5" Type="http://schemas.openxmlformats.org/officeDocument/2006/relationships/image" Target="../media/image20.svg"/><Relationship Id="rId10" Type="http://schemas.openxmlformats.org/officeDocument/2006/relationships/image" Target="../media/image65.png"/><Relationship Id="rId4" Type="http://schemas.openxmlformats.org/officeDocument/2006/relationships/image" Target="../media/image19.pn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4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8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82.png"/><Relationship Id="rId9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png"/><Relationship Id="rId5" Type="http://schemas.openxmlformats.org/officeDocument/2006/relationships/image" Target="../media/image71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alcyonTechLtd.code-for-ibmi" TargetMode="External"/><Relationship Id="rId3" Type="http://schemas.openxmlformats.org/officeDocument/2006/relationships/hyperlink" Target="https://ibm.github.io/vscode-ibmi-projectexplorer/#/" TargetMode="External"/><Relationship Id="rId7" Type="http://schemas.openxmlformats.org/officeDocument/2006/relationships/hyperlink" Target="https://github.com/IBM/ibmi-bob" TargetMode="External"/><Relationship Id="rId2" Type="http://schemas.openxmlformats.org/officeDocument/2006/relationships/hyperlink" Target="https://marketplace.visualstudio.com/items?itemName=IBM.vscode-ibmi-projectexplorer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ibmi-bob/#/" TargetMode="External"/><Relationship Id="rId11" Type="http://schemas.openxmlformats.org/officeDocument/2006/relationships/hyperlink" Target="https://www.npmjs.com/package/@halcyontech/vscode-ibmi-types" TargetMode="External"/><Relationship Id="rId5" Type="http://schemas.openxmlformats.org/officeDocument/2006/relationships/hyperlink" Target="https://www.npmjs.com/package/@ibm/vscode-ibmi-projectexplorer-types" TargetMode="External"/><Relationship Id="rId10" Type="http://schemas.openxmlformats.org/officeDocument/2006/relationships/hyperlink" Target="https://github.com/codefori/vscode-ibmi" TargetMode="External"/><Relationship Id="rId4" Type="http://schemas.openxmlformats.org/officeDocument/2006/relationships/hyperlink" Target="https://github.com/IBM/vscode-ibmi-projectexplorer" TargetMode="External"/><Relationship Id="rId9" Type="http://schemas.openxmlformats.org/officeDocument/2006/relationships/hyperlink" Target="https://codefori.github.io/docs/#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latin typeface="+mj-lt"/>
              </a:rPr>
              <a:t>Modern Buildable Projects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with IBM </a:t>
            </a:r>
            <a:r>
              <a:rPr lang="en-US" sz="3400" dirty="0" err="1">
                <a:latin typeface="+mj-lt"/>
              </a:rPr>
              <a:t>i</a:t>
            </a:r>
            <a:r>
              <a:rPr lang="en-US" sz="3400" dirty="0">
                <a:latin typeface="+mj-lt"/>
              </a:rPr>
              <a:t> Project Explorer and Bob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4562328"/>
            <a:ext cx="5146431" cy="205585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Edmund Reinhardt, IBM</a:t>
            </a:r>
            <a:br>
              <a:rPr lang="en-US" sz="1500" dirty="0">
                <a:latin typeface="+mj-lt"/>
              </a:rPr>
            </a:br>
            <a:r>
              <a:rPr lang="en-US" sz="1500" dirty="0">
                <a:latin typeface="+mj-lt"/>
              </a:rPr>
              <a:t>Product Architect -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Solutions for IBM </a:t>
            </a:r>
            <a:r>
              <a:rPr lang="en-US" sz="1500" dirty="0" err="1">
                <a:latin typeface="+mj-lt"/>
              </a:rPr>
              <a:t>i</a:t>
            </a:r>
            <a:br>
              <a:rPr lang="en-US" sz="1500" dirty="0">
                <a:latin typeface="+mj-lt"/>
              </a:rPr>
            </a:br>
            <a:r>
              <a:rPr lang="en-US" sz="1500" dirty="0">
                <a:latin typeface="+mj-lt"/>
                <a:hlinkClick r:id="rId2"/>
              </a:rPr>
              <a:t>edmund.reinhardt@ca.ibm.com</a:t>
            </a:r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I App Dev &amp; AI Toolchain</a:t>
            </a:r>
          </a:p>
          <a:p>
            <a:r>
              <a:rPr lang="en-US" sz="1500" dirty="0">
                <a:latin typeface="+mj-lt"/>
                <a:hlinkClick r:id="rId3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Did we solve our problems?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7380605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SRC-PF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strike="sngStrike" dirty="0">
                <a:latin typeface="+mj-lt"/>
              </a:rPr>
              <a:t>Fixed record length</a:t>
            </a:r>
          </a:p>
          <a:p>
            <a:pPr lvl="1"/>
            <a:r>
              <a:rPr lang="en-US" sz="1700" strike="sngStrike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strike="sngStrike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Libraries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Source control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strike="sngStrike" dirty="0">
                <a:latin typeface="+mj-lt"/>
              </a:rPr>
              <a:t>Home grown</a:t>
            </a:r>
          </a:p>
          <a:p>
            <a:pPr lvl="1"/>
            <a:r>
              <a:rPr lang="en-US" sz="1700" strike="sngStrike" dirty="0">
                <a:latin typeface="+mj-lt"/>
              </a:rPr>
              <a:t>Proprietary IBM i systems</a:t>
            </a:r>
          </a:p>
          <a:p>
            <a:pPr lvl="2"/>
            <a:r>
              <a:rPr lang="en-US" sz="1700" strike="sngStrike" dirty="0">
                <a:latin typeface="+mj-lt"/>
              </a:rPr>
              <a:t>Cost</a:t>
            </a:r>
          </a:p>
          <a:p>
            <a:pPr lvl="2"/>
            <a:r>
              <a:rPr lang="en-US" sz="1700" strike="sngStrike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A8AF92-F0AD-AB42-9046-34A99ED197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3969158"/>
            <a:ext cx="1009288" cy="10092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CFA820-2431-4BF4-1C35-DBAB093D2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2589076"/>
            <a:ext cx="1009288" cy="10092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A54161-8912-247D-E7CF-7305A1F36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1208994"/>
            <a:ext cx="1009288" cy="10092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16959F-DE88-D35B-5698-C840ECB36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29775" y="5349240"/>
            <a:ext cx="1009288" cy="10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What are 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Projects?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0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Projects that self-describe how to build themselves!?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1670FF"/>
                </a:solidFill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9D7276-9074-D712-0433-614A0B294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585" y="1589882"/>
            <a:ext cx="6120721" cy="4036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11C06F-EFB1-A3E9-962A-5D403FC4EAAA}"/>
              </a:ext>
            </a:extLst>
          </p:cNvPr>
          <p:cNvSpPr txBox="1"/>
          <p:nvPr/>
        </p:nvSpPr>
        <p:spPr>
          <a:xfrm>
            <a:off x="2511517" y="1864680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Project Information</a:t>
            </a:r>
            <a:endParaRPr lang="en-CA" sz="1300" dirty="0">
              <a:latin typeface="+mj-lt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75A5227-7271-A02D-C4AB-5246F6353ED5}"/>
              </a:ext>
            </a:extLst>
          </p:cNvPr>
          <p:cNvSpPr txBox="1"/>
          <p:nvPr/>
        </p:nvSpPr>
        <p:spPr>
          <a:xfrm>
            <a:off x="2517633" y="3428226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library list</a:t>
            </a:r>
            <a:endParaRPr lang="en-CA" sz="13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EAA86-2F32-1948-4F5A-7748546E5087}"/>
              </a:ext>
            </a:extLst>
          </p:cNvPr>
          <p:cNvSpPr txBox="1"/>
          <p:nvPr/>
        </p:nvSpPr>
        <p:spPr>
          <a:xfrm>
            <a:off x="10434318" y="4088232"/>
            <a:ext cx="13132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build/compile command</a:t>
            </a:r>
            <a:endParaRPr lang="en-CA" sz="13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10260018" y="2349576"/>
            <a:ext cx="16618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Standardized metadata format with variables (&amp;…)</a:t>
            </a:r>
            <a:endParaRPr lang="en-CA" sz="13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2517633" y="4723832"/>
            <a:ext cx="134314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build/compile environment</a:t>
            </a:r>
            <a:endParaRPr lang="en-CA" sz="1300" dirty="0">
              <a:latin typeface="+mj-lt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2FF514-91B9-067B-E2C9-5A09C4B327B3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860777" y="5043170"/>
            <a:ext cx="965223" cy="269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1EA624-1946-C308-A716-7D4FA859A669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860776" y="3674448"/>
            <a:ext cx="939824" cy="3654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03634A-8DCC-0419-9537-BE5DD127B72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54660" y="2110902"/>
            <a:ext cx="961180" cy="3998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6244590" y="2695825"/>
            <a:ext cx="4015428" cy="2949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28FEBD0-EF7C-FF76-E9C8-F81B3E5452F2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7749540" y="4434481"/>
            <a:ext cx="2684778" cy="7661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3860B7-6281-02EC-DBC9-F9A0AF52322A}"/>
              </a:ext>
            </a:extLst>
          </p:cNvPr>
          <p:cNvSpPr txBox="1"/>
          <p:nvPr/>
        </p:nvSpPr>
        <p:spPr>
          <a:xfrm>
            <a:off x="4008585" y="5642869"/>
            <a:ext cx="6120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iproj.json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</p:spTree>
    <p:extLst>
      <p:ext uri="{BB962C8B-B14F-4D97-AF65-F5344CB8AC3E}">
        <p14:creationId xmlns:p14="http://schemas.microsoft.com/office/powerpoint/2010/main" val="3333249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Flexible subdirectories and build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00B050"/>
                </a:solidFill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8898226" y="1409982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EBCDIC encoding for compiler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8938166" y="4522606"/>
            <a:ext cx="16261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Custom variable values so that each developer can customize build</a:t>
            </a:r>
            <a:endParaRPr lang="en-CA" sz="13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AA10-1416-BD1D-2513-5DE56B4EB550}"/>
              </a:ext>
            </a:extLst>
          </p:cNvPr>
          <p:cNvSpPr txBox="1"/>
          <p:nvPr/>
        </p:nvSpPr>
        <p:spPr>
          <a:xfrm>
            <a:off x="4367719" y="3346665"/>
            <a:ext cx="2989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.ibmi.json </a:t>
            </a:r>
            <a:r>
              <a:rPr lang="en-CA" sz="1600" i="1" dirty="0">
                <a:latin typeface="+mj-lt"/>
              </a:rPr>
              <a:t>in project root or subdirectories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E0889-1EBC-B9E7-08BF-D203D53AC55A}"/>
              </a:ext>
            </a:extLst>
          </p:cNvPr>
          <p:cNvSpPr txBox="1"/>
          <p:nvPr/>
        </p:nvSpPr>
        <p:spPr>
          <a:xfrm>
            <a:off x="4802560" y="5773789"/>
            <a:ext cx="2106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00B050"/>
                </a:solidFill>
                <a:latin typeface="+mj-lt"/>
              </a:rPr>
              <a:t>.env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DC45C-3E04-9A88-7A8E-D942A19F0B6A}"/>
              </a:ext>
            </a:extLst>
          </p:cNvPr>
          <p:cNvSpPr txBox="1"/>
          <p:nvPr/>
        </p:nvSpPr>
        <p:spPr>
          <a:xfrm>
            <a:off x="8938165" y="2717200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Target object library for directory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69F8FD-001D-FAFA-C67C-9DBBBC62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719" y="1265307"/>
            <a:ext cx="2989666" cy="2085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111E6-51E1-40C5-9C9A-4826A62E0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96" y="4182637"/>
            <a:ext cx="4036110" cy="15724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77DBD5-0ECC-F753-5FB0-DAE984D94BF6}"/>
              </a:ext>
            </a:extLst>
          </p:cNvPr>
          <p:cNvCxnSpPr>
            <a:cxnSpLocks/>
          </p:cNvCxnSpPr>
          <p:nvPr/>
        </p:nvCxnSpPr>
        <p:spPr>
          <a:xfrm flipH="1" flipV="1">
            <a:off x="7229475" y="2828925"/>
            <a:ext cx="1708690" cy="13258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48D2C-CA43-73F7-0C2E-9040F104123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880606" y="4966025"/>
            <a:ext cx="1057560" cy="282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7252335" y="1656204"/>
            <a:ext cx="1645891" cy="93650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2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6F277-59D9-9DAE-28E2-A694D647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098626-E336-1AED-5D4F-DA9FFBE0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What is Bob and how to use it?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0861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Bob?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47" y="984505"/>
            <a:ext cx="5527928" cy="5272086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i="1" dirty="0">
                <a:solidFill>
                  <a:srgbClr val="1670FF"/>
                </a:solidFill>
                <a:latin typeface="+mj-lt"/>
              </a:rPr>
              <a:t>Free and open-source build system to build QSYS objects on IBM </a:t>
            </a:r>
            <a:r>
              <a:rPr lang="en-US" sz="1700" i="1" dirty="0" err="1">
                <a:solidFill>
                  <a:srgbClr val="1670FF"/>
                </a:solidFill>
                <a:latin typeface="+mj-lt"/>
              </a:rPr>
              <a:t>i</a:t>
            </a: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🚀 Speed: Compile objects that need recompiling (new or changed source code)</a:t>
            </a:r>
          </a:p>
          <a:p>
            <a:pPr marL="0" lvl="1" indent="0"/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🛠 Reliability: If an item changes, then it and everything it depending on it will be rebuilt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💎 Industry standard: Object dependencies are specified using standard </a:t>
            </a:r>
            <a:r>
              <a:rPr lang="en-CA" sz="1700" dirty="0" err="1">
                <a:latin typeface="+mj-lt"/>
              </a:rPr>
              <a:t>makefile</a:t>
            </a:r>
            <a:r>
              <a:rPr lang="en-CA" sz="1700" dirty="0">
                <a:latin typeface="+mj-lt"/>
              </a:rPr>
              <a:t> syntax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🔧 Flexibility: Override compile parameters, write custom recipes (</a:t>
            </a:r>
            <a:r>
              <a:rPr lang="en-US" sz="1700" dirty="0">
                <a:solidFill>
                  <a:srgbClr val="1670FF"/>
                </a:solidFill>
                <a:latin typeface="+mj-lt"/>
              </a:rPr>
              <a:t>If you can code it, you can build it!)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🌟 Ease of use: Build with a single command or a single button in an IDE (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sz="1700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 Project Explorer in VS Code</a:t>
            </a:r>
            <a:r>
              <a:rPr lang="en-CA" sz="1700" dirty="0">
                <a:latin typeface="+mj-lt"/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EC6F6F-6CCD-616D-98A7-5A64968F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2" y="984505"/>
            <a:ext cx="4994608" cy="527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408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Defining targets with Rules.mk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94E21-6B30-126B-9D32-96B28B8B659E}"/>
              </a:ext>
            </a:extLst>
          </p:cNvPr>
          <p:cNvSpPr txBox="1"/>
          <p:nvPr/>
        </p:nvSpPr>
        <p:spPr>
          <a:xfrm>
            <a:off x="4121991" y="2510675"/>
            <a:ext cx="391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Rules.mk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9642D-06A7-A9F3-4090-405F0D4F18E0}"/>
              </a:ext>
            </a:extLst>
          </p:cNvPr>
          <p:cNvSpPr txBox="1"/>
          <p:nvPr/>
        </p:nvSpPr>
        <p:spPr>
          <a:xfrm>
            <a:off x="9616499" y="4291788"/>
            <a:ext cx="195258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 err="1">
                <a:latin typeface="+mj-lt"/>
              </a:rPr>
              <a:t>Makefile</a:t>
            </a:r>
            <a:r>
              <a:rPr lang="en-US" sz="1300" dirty="0">
                <a:latin typeface="+mj-lt"/>
              </a:rPr>
              <a:t> with list of objects to be built and from which source files</a:t>
            </a:r>
            <a:endParaRPr lang="en-CA" sz="13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6056E-01D4-8275-5FD5-D6CFA59B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15" y="1477354"/>
            <a:ext cx="3917480" cy="1015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134A5-2F47-589B-A8EB-D39D50748AFA}"/>
              </a:ext>
            </a:extLst>
          </p:cNvPr>
          <p:cNvSpPr txBox="1"/>
          <p:nvPr/>
        </p:nvSpPr>
        <p:spPr>
          <a:xfrm>
            <a:off x="3327401" y="5691650"/>
            <a:ext cx="5486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9B4C9C"/>
                </a:solidFill>
                <a:latin typeface="+mj-lt"/>
              </a:rPr>
              <a:t>Rules.mk</a:t>
            </a:r>
            <a:r>
              <a:rPr lang="en-CA" sz="1600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1600" i="1" dirty="0">
                <a:latin typeface="+mj-lt"/>
              </a:rPr>
              <a:t>in subdirectories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F5787-ACA1-3E3E-C8A5-73BD075C4D12}"/>
              </a:ext>
            </a:extLst>
          </p:cNvPr>
          <p:cNvSpPr txBox="1"/>
          <p:nvPr/>
        </p:nvSpPr>
        <p:spPr>
          <a:xfrm>
            <a:off x="9662695" y="1821957"/>
            <a:ext cx="18700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Declare subdirectories to be built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E7129C-9D5B-90E1-3364-EA879F823984}"/>
              </a:ext>
            </a:extLst>
          </p:cNvPr>
          <p:cNvCxnSpPr>
            <a:cxnSpLocks/>
          </p:cNvCxnSpPr>
          <p:nvPr/>
        </p:nvCxnSpPr>
        <p:spPr>
          <a:xfrm flipH="1">
            <a:off x="7927875" y="2068179"/>
            <a:ext cx="1734820" cy="3151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AF3A96-9D3B-E35A-CD1E-0EAA48C70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9785" y="3607760"/>
            <a:ext cx="5475740" cy="20637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ED0F48-14DA-BD30-BAC5-44E8289AAAC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05501" y="4243663"/>
            <a:ext cx="2910998" cy="3943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7172D-6A4B-E9E5-39CE-AAC6FE39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85DD1-7B46-B9A4-DE2F-5A30737C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Variables in Rules.mk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559D0-34A9-34E8-A915-97EB7FB6F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52" y="2505174"/>
            <a:ext cx="5087282" cy="21229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7713B-CA4D-07B3-8ECA-9C194D7C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40" y="2505174"/>
            <a:ext cx="5307441" cy="21229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1910FF09-1EB4-B907-0C54-53A31D9488BC}"/>
              </a:ext>
            </a:extLst>
          </p:cNvPr>
          <p:cNvSpPr txBox="1">
            <a:spLocks/>
          </p:cNvSpPr>
          <p:nvPr/>
        </p:nvSpPr>
        <p:spPr>
          <a:xfrm>
            <a:off x="0" y="2047494"/>
            <a:ext cx="12192000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Declare variables to override compile settings for multiple targets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4D2CE8-BABF-0204-E8B0-0E6935690157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5631834" y="3566663"/>
            <a:ext cx="84580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52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10087-FD3F-0F2F-F0E4-595C2A839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6A65F1-4F37-70C5-65B1-715F7FA1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Wildcarding in Rules.mk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E0B827D-2B88-0951-32F5-0B2FA1245616}"/>
              </a:ext>
            </a:extLst>
          </p:cNvPr>
          <p:cNvSpPr txBox="1">
            <a:spLocks/>
          </p:cNvSpPr>
          <p:nvPr/>
        </p:nvSpPr>
        <p:spPr>
          <a:xfrm>
            <a:off x="0" y="1624573"/>
            <a:ext cx="12192000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Use wildcarding when you have files that create objects of the same type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725687-54B6-1861-F467-5F93471D0A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937651" y="3526800"/>
            <a:ext cx="1416125" cy="77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B9C1F0-EC1D-8016-D8F1-8043491A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9" y="2108535"/>
            <a:ext cx="4518081" cy="28519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CF6E1-AE66-AEDB-8EA6-DEFB270AD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76" y="2108534"/>
            <a:ext cx="5349784" cy="28519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781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44517-240F-9BAD-7D2C-431FDA50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47ED2-B83F-91EF-CE46-832C40B9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Overriding Wildcards in Rules.mk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D9CFA13E-50AA-4774-856B-4AF4A94650E8}"/>
              </a:ext>
            </a:extLst>
          </p:cNvPr>
          <p:cNvSpPr txBox="1">
            <a:spLocks/>
          </p:cNvSpPr>
          <p:nvPr/>
        </p:nvSpPr>
        <p:spPr>
          <a:xfrm>
            <a:off x="0" y="1258814"/>
            <a:ext cx="12192000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Explicitly defined compile options take precedence over wildcarding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7A68F-57EF-FE43-D416-212DE518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946" y="1778319"/>
            <a:ext cx="6038107" cy="41301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71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How does local development overcome this?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What are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Projects?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What is Bob and how to use it?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 and Outs of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Project Explorer</a:t>
            </a: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E1CB-5E3E-AC3F-54F6-2C367816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BB1712-2A6E-4E89-6BC0-4A6A0C36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Supported Object Types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08C180EB-9EF6-0FEF-3A08-4AB0313A2F72}"/>
              </a:ext>
            </a:extLst>
          </p:cNvPr>
          <p:cNvSpPr txBox="1">
            <a:spLocks/>
          </p:cNvSpPr>
          <p:nvPr/>
        </p:nvSpPr>
        <p:spPr>
          <a:xfrm>
            <a:off x="2021396" y="1881361"/>
            <a:ext cx="3924219" cy="638191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US" i="1" dirty="0">
                <a:solidFill>
                  <a:srgbClr val="1670FF"/>
                </a:solidFill>
                <a:latin typeface="+mj-lt"/>
              </a:rPr>
              <a:t>These IBM </a:t>
            </a:r>
            <a:r>
              <a:rPr lang="en-US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US" i="1" dirty="0">
                <a:solidFill>
                  <a:srgbClr val="1670FF"/>
                </a:solidFill>
                <a:latin typeface="+mj-lt"/>
              </a:rPr>
              <a:t> source types can be compiled directly from the IFS …</a:t>
            </a:r>
            <a:endParaRPr lang="en-CA" i="1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4E893-4EC8-5CE7-5DD6-2A255596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7" y="2606177"/>
            <a:ext cx="7370873" cy="2239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112BC-F253-1C54-7D22-8534516F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745" y="2577302"/>
            <a:ext cx="3455969" cy="33530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3DA39207-22BB-D399-BF58-87C8F0C8B74B}"/>
              </a:ext>
            </a:extLst>
          </p:cNvPr>
          <p:cNvSpPr txBox="1">
            <a:spLocks/>
          </p:cNvSpPr>
          <p:nvPr/>
        </p:nvSpPr>
        <p:spPr>
          <a:xfrm>
            <a:off x="8227744" y="1033986"/>
            <a:ext cx="3455970" cy="1456691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US" i="1" dirty="0">
                <a:solidFill>
                  <a:srgbClr val="1670FF"/>
                </a:solidFill>
                <a:latin typeface="+mj-lt"/>
              </a:rPr>
              <a:t>These older IBM </a:t>
            </a:r>
            <a:r>
              <a:rPr lang="en-US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US" i="1" dirty="0">
                <a:solidFill>
                  <a:srgbClr val="1670FF"/>
                </a:solidFill>
                <a:latin typeface="+mj-lt"/>
              </a:rPr>
              <a:t> source types can be compiled as well (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CRTFRMSTMF</a:t>
            </a:r>
            <a:r>
              <a:rPr lang="en-US" i="1" dirty="0">
                <a:solidFill>
                  <a:srgbClr val="1670FF"/>
                </a:solidFill>
                <a:latin typeface="+mj-lt"/>
              </a:rPr>
              <a:t> copies the source to 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QTEMP/QSOURCE</a:t>
            </a:r>
            <a:r>
              <a:rPr lang="en-US" i="1" dirty="0">
                <a:solidFill>
                  <a:srgbClr val="1670FF"/>
                </a:solidFill>
                <a:latin typeface="+mj-lt"/>
              </a:rPr>
              <a:t> before compiling)</a:t>
            </a:r>
            <a:endParaRPr lang="en-CA" i="1" dirty="0">
              <a:solidFill>
                <a:srgbClr val="167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602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88220-F695-0421-E903-5914780A9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8216F4-E4F9-5EC4-FB65-0387595F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 pseudo-source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A3F6F-D06B-DC89-92DC-96591862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549" y="1636295"/>
            <a:ext cx="6714902" cy="45620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6569874E-D76C-CEBE-99EA-CAD05D0C0A88}"/>
              </a:ext>
            </a:extLst>
          </p:cNvPr>
          <p:cNvSpPr txBox="1">
            <a:spLocks/>
          </p:cNvSpPr>
          <p:nvPr/>
        </p:nvSpPr>
        <p:spPr>
          <a:xfrm>
            <a:off x="0" y="1095183"/>
            <a:ext cx="12192000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US" i="1" dirty="0">
                <a:solidFill>
                  <a:srgbClr val="1670FF"/>
                </a:solidFill>
                <a:latin typeface="+mj-lt"/>
              </a:rPr>
              <a:t>The CL command to create these object types are stored in a file with the given extension …</a:t>
            </a:r>
            <a:endParaRPr lang="en-CA" i="1" dirty="0">
              <a:solidFill>
                <a:srgbClr val="167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9966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8955-4184-65F1-2A33-786A7C86B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5A0109-1D64-94B3-959B-49503597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SQL pseudo-source</a:t>
            </a:r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43F45CD7-C42E-F1A8-15F1-DC7EE2080DCC}"/>
              </a:ext>
            </a:extLst>
          </p:cNvPr>
          <p:cNvSpPr txBox="1">
            <a:spLocks/>
          </p:cNvSpPr>
          <p:nvPr/>
        </p:nvSpPr>
        <p:spPr>
          <a:xfrm>
            <a:off x="2313269" y="935055"/>
            <a:ext cx="7565457" cy="627740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US" i="1" dirty="0">
                <a:solidFill>
                  <a:srgbClr val="1670FF"/>
                </a:solidFill>
                <a:latin typeface="+mj-lt"/>
              </a:rPr>
              <a:t>The SQL command to create these object types are stored in a file with the given extension and are created via 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RUNSQLSTM</a:t>
            </a:r>
            <a:r>
              <a:rPr lang="en-US" i="1" dirty="0">
                <a:solidFill>
                  <a:srgbClr val="1670FF"/>
                </a:solidFill>
                <a:latin typeface="+mj-lt"/>
              </a:rPr>
              <a:t> …</a:t>
            </a:r>
            <a:endParaRPr lang="en-CA" i="1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FA066-471B-3259-DB79-D845295F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98" y="1681888"/>
            <a:ext cx="6348601" cy="4579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63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870901"/>
              </p:ext>
            </p:extLst>
          </p:nvPr>
        </p:nvGraphicFramePr>
        <p:xfrm>
          <a:off x="2009140" y="5210556"/>
          <a:ext cx="810260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makei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+mj-lt"/>
                        </a:rPr>
                        <a:t>makei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203692-F64E-1C17-A59A-6B053B6C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3115"/>
              </p:ext>
            </p:extLst>
          </p:nvPr>
        </p:nvGraphicFramePr>
        <p:xfrm>
          <a:off x="2009140" y="1213612"/>
          <a:ext cx="8102600" cy="10464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iproj.json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cvtsrcpf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16D7F4-488C-EE1A-1174-C49FD82F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07919"/>
              </p:ext>
            </p:extLst>
          </p:nvPr>
        </p:nvGraphicFramePr>
        <p:xfrm>
          <a:off x="2009140" y="2919984"/>
          <a:ext cx="8102600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18849516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667100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04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B72D16-A46C-B51F-6A75-059E7D3938C5}"/>
              </a:ext>
            </a:extLst>
          </p:cNvPr>
          <p:cNvSpPr txBox="1"/>
          <p:nvPr/>
        </p:nvSpPr>
        <p:spPr>
          <a:xfrm>
            <a:off x="2009140" y="836855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Initialization and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78D45-5B8E-9261-CDE0-46E6B7FCE509}"/>
              </a:ext>
            </a:extLst>
          </p:cNvPr>
          <p:cNvSpPr txBox="1"/>
          <p:nvPr/>
        </p:nvSpPr>
        <p:spPr>
          <a:xfrm>
            <a:off x="2009140" y="2543227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E7BC-07DA-FC0C-92F1-A5F460ED1E53}"/>
              </a:ext>
            </a:extLst>
          </p:cNvPr>
          <p:cNvSpPr txBox="1"/>
          <p:nvPr/>
        </p:nvSpPr>
        <p:spPr>
          <a:xfrm>
            <a:off x="2009140" y="4833799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700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Ins and Outs of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i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i!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2791623"/>
            <a:ext cx="4155271" cy="17737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 VS Code extensions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i Project Explorer</a:t>
            </a:r>
            <a:r>
              <a:rPr lang="en-CA" i="1" dirty="0">
                <a:latin typeface="+mj-lt"/>
              </a:rPr>
              <a:t>,</a:t>
            </a:r>
            <a:br>
              <a:rPr lang="en-CA" i="1" dirty="0">
                <a:latin typeface="+mj-lt"/>
              </a:rPr>
            </a:br>
            <a:r>
              <a:rPr lang="en-CA" i="1" dirty="0">
                <a:solidFill>
                  <a:srgbClr val="1670FF"/>
                </a:solidFill>
                <a:latin typeface="+mj-lt"/>
              </a:rPr>
              <a:t>Source Orbit</a:t>
            </a:r>
            <a:r>
              <a:rPr lang="en-CA" i="1" dirty="0">
                <a:latin typeface="+mj-lt"/>
              </a:rPr>
              <a:t> and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Code for IBM i</a:t>
            </a:r>
            <a:br>
              <a:rPr lang="en-CA" i="1" dirty="0">
                <a:solidFill>
                  <a:srgbClr val="1670FF"/>
                </a:solidFill>
                <a:latin typeface="+mj-lt"/>
              </a:rPr>
            </a:br>
            <a:r>
              <a:rPr lang="en-CA" i="1" dirty="0">
                <a:latin typeface="+mj-lt"/>
              </a:rPr>
              <a:t>or just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Development Pack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4672339"/>
            <a:ext cx="4155271" cy="183389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Run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yum install bob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on IBM i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3526111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5436885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C5B7-2578-074B-3A57-0CC4DBF89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725" y="4672339"/>
            <a:ext cx="4546955" cy="183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C446E-2FD2-8442-999D-A734A5F74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362" y="2791623"/>
            <a:ext cx="5760000" cy="1773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iproj.json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1" y="3832612"/>
            <a:ext cx="6480000" cy="2197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957619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58631" y="4931113"/>
            <a:ext cx="54420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C4CF428-CCB7-91A7-78D8-526EA78B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2" y="2935794"/>
            <a:ext cx="3351112" cy="337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62BC2B-899B-DB3A-AB24-1BCBEEFAFF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281002"/>
            <a:ext cx="4599770" cy="2019369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Open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Connection Browser 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from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Create new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 from the </a:t>
            </a:r>
            <a:r>
              <a:rPr lang="en-CA" i="1" dirty="0">
                <a:latin typeface="+mj-lt"/>
              </a:rPr>
              <a:t>Server</a:t>
            </a:r>
            <a:r>
              <a:rPr lang="en-CA" dirty="0">
                <a:latin typeface="+mj-lt"/>
              </a:rPr>
              <a:t>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B7A0CA-2C12-ADCD-D953-631BCDEE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80" y="1170675"/>
            <a:ext cx="6155553" cy="5136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576C7-9FF3-12C3-EB7A-A703F62F8FD8}"/>
              </a:ext>
            </a:extLst>
          </p:cNvPr>
          <p:cNvCxnSpPr>
            <a:cxnSpLocks/>
          </p:cNvCxnSpPr>
          <p:nvPr/>
        </p:nvCxnSpPr>
        <p:spPr>
          <a:xfrm flipV="1">
            <a:off x="4330700" y="3869531"/>
            <a:ext cx="1312863" cy="11120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CDF9A-E359-9DBE-F2F7-C1FEFC58ABD2}"/>
              </a:ext>
            </a:extLst>
          </p:cNvPr>
          <p:cNvCxnSpPr>
            <a:cxnSpLocks/>
          </p:cNvCxnSpPr>
          <p:nvPr/>
        </p:nvCxnSpPr>
        <p:spPr>
          <a:xfrm flipV="1">
            <a:off x="6974681" y="2297906"/>
            <a:ext cx="847725" cy="1466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3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 (typically the fastest)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IFS</a:t>
            </a:r>
            <a:br>
              <a:rPr lang="en-CA" dirty="0">
                <a:latin typeface="+mj-lt"/>
                <a:cs typeface="Arial" panose="020B0604020202020204" pitchFamily="34" charset="0"/>
              </a:rPr>
            </a:br>
            <a:r>
              <a:rPr lang="en-CA" dirty="0">
                <a:latin typeface="+mj-lt"/>
                <a:cs typeface="Arial" panose="020B0604020202020204" pitchFamily="34" charset="0"/>
              </a:rPr>
              <a:t>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014596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Visualize Local vs. Remote Source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285327"/>
            <a:ext cx="3154793" cy="4449430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Visualize, compare, and deploy your local source files to the deploy location in the IFS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file changes (added, modified, deleted,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Compare local file content with remote IFS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3E105-E52C-4489-83BF-9F8C767D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2" y="1285327"/>
            <a:ext cx="7935179" cy="4449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FA61-0B10-57D4-940D-316E4AA3C644}"/>
              </a:ext>
            </a:extLst>
          </p:cNvPr>
          <p:cNvCxnSpPr>
            <a:cxnSpLocks/>
          </p:cNvCxnSpPr>
          <p:nvPr/>
        </p:nvCxnSpPr>
        <p:spPr>
          <a:xfrm flipV="1">
            <a:off x="6557963" y="2724150"/>
            <a:ext cx="1381125" cy="159067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78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Reusable project definition that can be used by multiple developers or in automated builds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solidFill>
                  <a:srgbClr val="F05A28"/>
                </a:solidFill>
                <a:latin typeface="+mj-lt"/>
              </a:rPr>
              <a:t>Do not push .env file to Git!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803504" cy="5453424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Project’s library list is a composition of your user profile’s library list (from JOBD) + set of project specific libraries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 to beginning/end of library list (</a:t>
            </a:r>
            <a:r>
              <a:rPr lang="en-CA" i="1" dirty="0">
                <a:latin typeface="+mj-lt"/>
              </a:rPr>
              <a:t>preUsrlibl</a:t>
            </a:r>
            <a:r>
              <a:rPr lang="en-CA" dirty="0">
                <a:latin typeface="+mj-lt"/>
              </a:rPr>
              <a:t> and </a:t>
            </a:r>
            <a:r>
              <a:rPr lang="en-CA" i="1" dirty="0">
                <a:latin typeface="+mj-lt"/>
              </a:rPr>
              <a:t>postUsrlibl</a:t>
            </a:r>
            <a:r>
              <a:rPr lang="en-CA" dirty="0">
                <a:latin typeface="+mj-lt"/>
              </a:rPr>
              <a:t>) and set current library (</a:t>
            </a:r>
            <a:r>
              <a:rPr lang="en-CA" i="1" dirty="0">
                <a:latin typeface="+mj-lt"/>
              </a:rPr>
              <a:t>curlib</a:t>
            </a:r>
            <a:r>
              <a:rPr lang="en-CA" dirty="0">
                <a:latin typeface="+mj-lt"/>
              </a:rPr>
              <a:t> in iproj.json)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The place for developers to easily see, debug, and manipulate the results of your build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Another place to manage libraries in iproj.json (</a:t>
            </a:r>
            <a:r>
              <a:rPr lang="en-CA" i="1" dirty="0">
                <a:latin typeface="+mj-lt"/>
              </a:rPr>
              <a:t>curlib</a:t>
            </a:r>
            <a:r>
              <a:rPr lang="en-CA" dirty="0">
                <a:latin typeface="+mj-lt"/>
              </a:rPr>
              <a:t>, </a:t>
            </a:r>
            <a:r>
              <a:rPr lang="en-CA" i="1" dirty="0">
                <a:latin typeface="+mj-lt"/>
              </a:rPr>
              <a:t>objlib</a:t>
            </a:r>
            <a:r>
              <a:rPr lang="en-CA" dirty="0">
                <a:latin typeface="+mj-lt"/>
              </a:rPr>
              <a:t>, </a:t>
            </a:r>
            <a:r>
              <a:rPr lang="en-CA" i="1" dirty="0">
                <a:latin typeface="+mj-lt"/>
              </a:rPr>
              <a:t>preUsrlibl</a:t>
            </a:r>
            <a:r>
              <a:rPr lang="en-CA" dirty="0">
                <a:latin typeface="+mj-lt"/>
              </a:rPr>
              <a:t>, </a:t>
            </a:r>
            <a:r>
              <a:rPr lang="en-CA" i="1" dirty="0" err="1">
                <a:latin typeface="+mj-lt"/>
              </a:rPr>
              <a:t>postUsrlibl</a:t>
            </a:r>
            <a:r>
              <a:rPr lang="en-CA" dirty="0"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794504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Self-contained projects should know where to find includes within the project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(</a:t>
            </a:r>
            <a:r>
              <a:rPr lang="en-US" u="sng" dirty="0">
                <a:solidFill>
                  <a:srgbClr val="F05A28"/>
                </a:solidFill>
                <a:latin typeface="+mj-lt"/>
              </a:rPr>
              <a:t>any build framework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)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evfevent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71" y="866174"/>
            <a:ext cx="6552000" cy="2138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679076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71" y="3246199"/>
            <a:ext cx="6552000" cy="3183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9217238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8368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Ctrl+Shift+b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Cmd+Shift+b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Ctrl+Shift+c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Cmd+Shift+c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56" y="1114148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1656791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24811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Project Explorer also supports running Code for IBM i’s custom workspace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4" y="1450868"/>
            <a:ext cx="8158480" cy="4385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50868"/>
            <a:ext cx="3240024" cy="4385183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build or compile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a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629150" y="2219325"/>
            <a:ext cx="2331244" cy="202168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545694"/>
            <a:ext cx="3301548" cy="4369681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and manage anything that could be seen in an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job log including second level help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44" y="1545695"/>
            <a:ext cx="8129639" cy="4369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398169" y="2581275"/>
            <a:ext cx="5550694" cy="25241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Building on IBM i is limiting…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11001802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i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0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111EBD-1354-7FE4-6855-10395FF0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3" y="1563261"/>
            <a:ext cx="3973217" cy="4875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490" y="655697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12" y="1560386"/>
            <a:ext cx="6442689" cy="2462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2" y="702265"/>
            <a:ext cx="716872" cy="7168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735202" y="702265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22" y="655697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939613" y="4237288"/>
            <a:ext cx="1738311" cy="2201027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i Project Explorer’s API?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2053-7F0E-4531-24E0-ED9AA794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718" y="4237288"/>
            <a:ext cx="4530583" cy="22010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2560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i Project Explorer</a:t>
            </a:r>
          </a:p>
          <a:p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3"/>
              </a:rPr>
              <a:t>https://ibm.github.io/vscode-ibmi-projectexplorer/#/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 		</a:t>
            </a:r>
            <a:r>
              <a:rPr lang="en-CA" sz="1600" dirty="0">
                <a:latin typeface="+mj-lt"/>
                <a:hlinkClick r:id="rId4"/>
              </a:rPr>
              <a:t>https://github.com/IBM/vscode-ibmi-projectexplorer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5"/>
              </a:rPr>
              <a:t>https://www.npmjs.com/package/@ibm/vscode-ibmi-projectexplorer-types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Bob</a:t>
            </a: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https://ibm.github.io/ibmi-bob/#/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https://github.com/IBM/ibmi-bob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Code for IBM i</a:t>
            </a:r>
          </a:p>
          <a:p>
            <a:r>
              <a:rPr lang="en-CA" sz="1600" dirty="0">
                <a:latin typeface="+mj-lt"/>
              </a:rPr>
              <a:t>VS Code Marketplace 		</a:t>
            </a:r>
            <a:r>
              <a:rPr lang="en-CA" sz="1600" dirty="0">
                <a:latin typeface="+mj-lt"/>
                <a:hlinkClick r:id="rId8"/>
              </a:rPr>
              <a:t>https://marketplace.visualstudio.com/items?itemName=HalcyonTechLtd.code-for-ibmi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9"/>
              </a:rPr>
              <a:t>https://codefori.github.io/docs/#/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10"/>
              </a:rPr>
              <a:t>https://github.com/codefori/vscode-ibmi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11"/>
              </a:rPr>
              <a:t>https://www.npmjs.com/package/@halcyontech/vscode-ibmi-types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look ahead to the future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8350" y="877095"/>
            <a:ext cx="5777936" cy="1630210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Need for Modernization is Urgent</a:t>
            </a:r>
          </a:p>
          <a:p>
            <a:pPr marL="0" indent="0" algn="ctr">
              <a:buNone/>
            </a:pPr>
            <a:endParaRPr lang="en-US" sz="1700" dirty="0">
              <a:latin typeface="+mj-lt"/>
            </a:endParaRP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New development tools/ecosystems</a:t>
            </a: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Code for IBM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/Merlin)</a:t>
            </a:r>
          </a:p>
          <a:p>
            <a:pPr marL="509958" lvl="1" indent="0" algn="ctr">
              <a:buNone/>
            </a:pPr>
            <a:endParaRPr lang="en-US" sz="1700" dirty="0">
              <a:latin typeface="+mj-lt"/>
            </a:endParaRPr>
          </a:p>
          <a:p>
            <a:pPr marL="509958" lvl="1" indent="0" algn="ctr">
              <a:buNone/>
            </a:pPr>
            <a:r>
              <a:rPr lang="en-US" sz="1700" dirty="0">
                <a:latin typeface="+mj-lt"/>
              </a:rPr>
              <a:t>Modern development practices 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Git)</a:t>
            </a:r>
            <a:endParaRPr lang="en-CA" sz="1700" dirty="0">
              <a:latin typeface="+mj-lt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F31287-B144-8A48-69E9-23A75AC28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2560571"/>
            <a:ext cx="5777936" cy="424980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B2B82-0BDB-4BD7-7D5B-77BF226EAB44}"/>
              </a:ext>
            </a:extLst>
          </p:cNvPr>
          <p:cNvSpPr txBox="1"/>
          <p:nvPr/>
        </p:nvSpPr>
        <p:spPr>
          <a:xfrm>
            <a:off x="2167528" y="1253619"/>
            <a:ext cx="134314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New Developers Incoming!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13" name="Picture 2" descr="What Is The Best IBM I RPG Code Editor In 2021? - Nick Litten [IBM I AS400  ISeries] Software Developer">
            <a:extLst>
              <a:ext uri="{FF2B5EF4-FFF2-40B4-BE49-F238E27FC236}">
                <a16:creationId xmlns:a16="http://schemas.microsoft.com/office/drawing/2014/main" id="{CFEA89BF-A30F-C232-68B4-C9584C82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70570"/>
            <a:ext cx="4916201" cy="3711637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C7ACC5-4FCB-AF8A-B717-A8A16E61541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10671" y="1038225"/>
            <a:ext cx="3518779" cy="6539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local development overcome this?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06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07549"/>
            <a:ext cx="3263899" cy="3742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Let's use a different (but similar) file system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0754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MYPROJECT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CUSTOMER.RPGLE</a:t>
            </a:r>
          </a:p>
          <a:p>
            <a:pPr lvl="1" fontAlgn="auto"/>
            <a:r>
              <a:rPr lang="en-CA" dirty="0">
                <a:latin typeface="+mj-lt"/>
              </a:rPr>
              <a:t>INVENTORY.RPGLE</a:t>
            </a:r>
          </a:p>
          <a:p>
            <a:pPr lvl="1" fontAlgn="auto"/>
            <a:r>
              <a:rPr lang="en-CA" dirty="0">
                <a:latin typeface="+mj-lt"/>
              </a:rPr>
              <a:t>STARTJOB.RPGLE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478689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QSYS.LIB Library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07550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0755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478690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69627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108777"/>
            <a:ext cx="2167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 more character name restrictions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Now usable with Git and Make</a:t>
            </a:r>
          </a:p>
        </p:txBody>
      </p:sp>
    </p:spTree>
    <p:extLst>
      <p:ext uri="{BB962C8B-B14F-4D97-AF65-F5344CB8AC3E}">
        <p14:creationId xmlns:p14="http://schemas.microsoft.com/office/powerpoint/2010/main" val="362589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07549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go one step further!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0754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 err="1">
                <a:latin typeface="+mj-lt"/>
              </a:rPr>
              <a:t>qrpglesrc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qsqlsrc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qcllesrc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qcmdsrc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478689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07550"/>
            <a:ext cx="3263899" cy="374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0755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customer-management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inventory-service</a:t>
            </a: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start-command</a:t>
            </a:r>
          </a:p>
          <a:p>
            <a:pPr lvl="1" fontAlgn="auto"/>
            <a:r>
              <a:rPr lang="en-CA" dirty="0" err="1">
                <a:latin typeface="+mj-lt"/>
              </a:rPr>
              <a:t>startjob.pgm.rpgle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478690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Logical Organization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69627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956502"/>
            <a:ext cx="216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Flexible 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246123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Unlocking source control with Git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6676</TotalTime>
  <Words>2014</Words>
  <Application>Microsoft Office PowerPoint</Application>
  <PresentationFormat>Widescreen</PresentationFormat>
  <Paragraphs>446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.AppleSystemUIFont</vt:lpstr>
      <vt:lpstr>Arial</vt:lpstr>
      <vt:lpstr>Calibri</vt:lpstr>
      <vt:lpstr>IBM Plex Sans</vt:lpstr>
      <vt:lpstr>Wingdings</vt:lpstr>
      <vt:lpstr>2021 Layouts</vt:lpstr>
      <vt:lpstr>1_2021 Layouts</vt:lpstr>
      <vt:lpstr>Modern Buildable Projects with IBM i Project Explorer and Bob</vt:lpstr>
      <vt:lpstr>Agenda</vt:lpstr>
      <vt:lpstr>Challenges with Building on IBM i</vt:lpstr>
      <vt:lpstr>Building on IBM i is limiting…</vt:lpstr>
      <vt:lpstr>Let’s look ahead to the future</vt:lpstr>
      <vt:lpstr>How does local development overcome this?</vt:lpstr>
      <vt:lpstr>Let's use a different (but similar) file system</vt:lpstr>
      <vt:lpstr>Let’s go one step further!</vt:lpstr>
      <vt:lpstr>Unlocking source control with Git</vt:lpstr>
      <vt:lpstr>Did we solve our problems?</vt:lpstr>
      <vt:lpstr>What are IBM i Projects?</vt:lpstr>
      <vt:lpstr>Projects that self-describe how to build themselves!?</vt:lpstr>
      <vt:lpstr>Flexible subdirectories and build customization</vt:lpstr>
      <vt:lpstr>What is Bob and how to use it?</vt:lpstr>
      <vt:lpstr>What is Bob?</vt:lpstr>
      <vt:lpstr>Defining targets with Rules.mk</vt:lpstr>
      <vt:lpstr>Variables in Rules.mk</vt:lpstr>
      <vt:lpstr>Wildcarding in Rules.mk</vt:lpstr>
      <vt:lpstr>Overriding Wildcards in Rules.mk</vt:lpstr>
      <vt:lpstr>Supported Object Types</vt:lpstr>
      <vt:lpstr>CL pseudo-source</vt:lpstr>
      <vt:lpstr>SQL pseudo-source</vt:lpstr>
      <vt:lpstr>Build and Compile Process</vt:lpstr>
      <vt:lpstr>Ins and Outs of IBM i Project Explorer</vt:lpstr>
      <vt:lpstr>Overview</vt:lpstr>
      <vt:lpstr>Installation</vt:lpstr>
      <vt:lpstr>Create a New Project</vt:lpstr>
      <vt:lpstr>Connect to an IBM i</vt:lpstr>
      <vt:lpstr>Migrate Source from QSYS</vt:lpstr>
      <vt:lpstr>Deployment</vt:lpstr>
      <vt:lpstr>Visualize Local vs. Remote Source Files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Any Questions?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175</cp:revision>
  <dcterms:created xsi:type="dcterms:W3CDTF">2021-01-11T03:24:53Z</dcterms:created>
  <dcterms:modified xsi:type="dcterms:W3CDTF">2025-03-15T03:29:31Z</dcterms:modified>
</cp:coreProperties>
</file>